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93" r:id="rId2"/>
    <p:sldId id="295" r:id="rId3"/>
    <p:sldId id="306" r:id="rId4"/>
    <p:sldId id="294" r:id="rId5"/>
    <p:sldId id="296" r:id="rId6"/>
    <p:sldId id="308" r:id="rId7"/>
    <p:sldId id="309" r:id="rId8"/>
    <p:sldId id="310" r:id="rId9"/>
    <p:sldId id="307" r:id="rId10"/>
    <p:sldId id="297" r:id="rId11"/>
    <p:sldId id="298" r:id="rId12"/>
    <p:sldId id="299" r:id="rId13"/>
    <p:sldId id="300" r:id="rId14"/>
    <p:sldId id="301" r:id="rId15"/>
    <p:sldId id="302" r:id="rId16"/>
    <p:sldId id="304" r:id="rId17"/>
    <p:sldId id="303" r:id="rId18"/>
    <p:sldId id="305" r:id="rId19"/>
    <p:sldId id="311" r:id="rId20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E59C09"/>
    <a:srgbClr val="FFCCCC"/>
    <a:srgbClr val="FDE4CF"/>
    <a:srgbClr val="91D6DF"/>
    <a:srgbClr val="FCDBC0"/>
    <a:srgbClr val="FBD4B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65" autoAdjust="0"/>
    <p:restoredTop sz="91855" autoAdjust="0"/>
  </p:normalViewPr>
  <p:slideViewPr>
    <p:cSldViewPr>
      <p:cViewPr varScale="1">
        <p:scale>
          <a:sx n="103" d="100"/>
          <a:sy n="103" d="100"/>
        </p:scale>
        <p:origin x="3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90096F-34CF-4223-ADB5-6C6831D7A9C0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65492638-2719-40B5-9839-EE8EE68432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1012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638-2719-40B5-9839-EE8EE68432BC}" type="slidenum">
              <a:rPr lang="ru-RU" altLang="ru-RU" smtClean="0"/>
              <a:pPr/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5898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638-2719-40B5-9839-EE8EE68432BC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000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638-2719-40B5-9839-EE8EE68432BC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588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638-2719-40B5-9839-EE8EE68432BC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566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638-2719-40B5-9839-EE8EE68432BC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434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345F9-A85B-4D85-9E8D-C33C22846A7A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F9D35-6FB6-49DB-B631-67004DE42F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C94F2-02B2-4AF7-BB6D-0E668D9A4914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E3D68-D76F-4F07-B075-C88A8E88463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57CA-1DF0-42EA-887B-C2AE623FD4BE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DDE16-44FD-4FF1-BA44-3BC5665EF8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F2DEA-A8C2-4A92-BF5B-E4D5C88E4671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44FDB-031F-4EEB-8ECD-EFC48F16B3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AB05-C62A-4697-90DA-DDE97CC73E1D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FAA2-3293-41AB-8832-44AE452B11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9CC11-C6EF-4F6C-BBB3-ED07733C674C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68F9E-9D8A-410E-8545-EEB23B2DC7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FDB33-A233-4E0A-BCDA-C0F5860AAE58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6D691-74B6-4A23-86A2-BDEF96BB65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DCED0-1ABE-49D8-9C20-4D61A7C7D358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3FFF7-F75D-4317-BA6A-73333EEA29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74F4E-0A20-4E36-B5BC-DCCA0A4BC5CF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CC47B-37D5-42EA-AD11-B79ECC01B3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36E17-7A5C-4541-83C4-60FAD1C870C2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260E5-8436-4B9E-BF37-70FEF67FDFA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897A-F712-4508-9D7F-0C7F7C505354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FD892-7F79-4E28-8338-9FFAC0969C0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A9D6D-A7A7-4487-AF00-D15608788CFF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A24B7-F27F-4C1D-ABF9-322764BCF32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8AE4B36-3FCD-489C-89D2-66510807A8A1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E353892E-6B80-4A9C-9AE9-F6D905DE930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00293"/>
            <a:ext cx="6215106" cy="428628"/>
          </a:xfrm>
        </p:spPr>
        <p:txBody>
          <a:bodyPr/>
          <a:lstStyle/>
          <a:p>
            <a:pPr algn="ctr"/>
            <a:r>
              <a:rPr lang="ru-RU" sz="3600" dirty="0" smtClean="0"/>
              <a:t>Брестский </a:t>
            </a:r>
            <a:r>
              <a:rPr lang="ru-RU" sz="3600" dirty="0" smtClean="0"/>
              <a:t>район сегодня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642918"/>
            <a:ext cx="4501734" cy="6170458"/>
          </a:xfrm>
        </p:spPr>
        <p:txBody>
          <a:bodyPr/>
          <a:lstStyle/>
          <a:p>
            <a:pPr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площадь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154,4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45,5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pPr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</a:t>
            </a: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dirty="0">
              <a:latin typeface="Georgia" pitchFamily="18" charset="0"/>
            </a:endParaRPr>
          </a:p>
          <a:p>
            <a:pPr algn="ctr">
              <a:buNone/>
            </a:pPr>
            <a:endParaRPr lang="ru-RU" sz="2000" dirty="0">
              <a:latin typeface="Georgia" pitchFamily="18" charset="0"/>
            </a:endParaRPr>
          </a:p>
          <a:p>
            <a:pPr algn="ctr">
              <a:buNone/>
            </a:pPr>
            <a:r>
              <a:rPr lang="ru-RU" sz="2000" dirty="0">
                <a:latin typeface="Georgia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263" cy="85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7797"/>
            <a:ext cx="720080" cy="642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99" y="1988840"/>
            <a:ext cx="791829" cy="737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02" y="3345601"/>
            <a:ext cx="769670" cy="7650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3" y="0"/>
            <a:ext cx="1616498" cy="14646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13529"/>
            <a:ext cx="3774390" cy="23998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914" y="1340768"/>
            <a:ext cx="3829050" cy="56959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508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dirty="0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1" y="1142984"/>
            <a:ext cx="4479177" cy="1493928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Брестская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с/с,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Харитоны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52.153012, 23.880638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34 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6943" r="621" b="3076"/>
          <a:stretch>
            <a:fillRect/>
          </a:stretch>
        </p:blipFill>
        <p:spPr bwMode="auto">
          <a:xfrm>
            <a:off x="107504" y="2779788"/>
            <a:ext cx="4927277" cy="35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3"/>
          <p:cNvSpPr txBox="1">
            <a:spLocks/>
          </p:cNvSpPr>
          <p:nvPr/>
        </p:nvSpPr>
        <p:spPr bwMode="auto">
          <a:xfrm>
            <a:off x="5364088" y="4365104"/>
            <a:ext cx="375354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вблизи железнодорожной ветки Брест-Барановичи в 10 км. от станции «Брест-Восточный»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4 км. от автодороги М1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Е30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СЭЗ «Брест»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8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90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4479177" cy="1637944"/>
          </a:xfrm>
        </p:spPr>
        <p:txBody>
          <a:bodyPr/>
          <a:lstStyle/>
          <a:p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Чернинский с/с, д. Большие Косичи</a:t>
            </a:r>
          </a:p>
          <a:p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52.132457, 23.806095</a:t>
            </a:r>
          </a:p>
          <a:p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1 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253428" y="2780928"/>
            <a:ext cx="375354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вблизи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М1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Е30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6943" b="2768"/>
          <a:stretch>
            <a:fillRect/>
          </a:stretch>
        </p:blipFill>
        <p:spPr bwMode="auto">
          <a:xfrm>
            <a:off x="4120789" y="1988840"/>
            <a:ext cx="4822519" cy="4059332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9" y="3495308"/>
            <a:ext cx="3619500" cy="3009900"/>
          </a:xfrm>
          <a:prstGeom prst="rect">
            <a:avLst/>
          </a:prstGeom>
          <a:effectLst>
            <a:softEdge rad="673100"/>
          </a:effectLst>
          <a:scene3d>
            <a:camera prst="orthographicFront"/>
            <a:lightRig rig="sunrise" dir="t"/>
          </a:scene3d>
          <a:sp3d extrusionH="76200" contourW="12700" prstMaterial="softEdge">
            <a:extrusionClr>
              <a:srgbClr val="FFFF00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91954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8523230" cy="1637944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Клейниковский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Клейники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52.137194, 23.601231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5975936" y="3364532"/>
            <a:ext cx="306055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автодороги М1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Е30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СЭЗ «Брест»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18721" b="4185"/>
          <a:stretch>
            <a:fillRect/>
          </a:stretch>
        </p:blipFill>
        <p:spPr bwMode="auto">
          <a:xfrm>
            <a:off x="89756" y="2564904"/>
            <a:ext cx="5706380" cy="411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1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6867046" cy="1492788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Лыщицкий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Остромечево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52.261869, 23.593973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3,0 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253428" y="2780928"/>
            <a:ext cx="375354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вблизи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М1 (Е90).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6900" b="2879"/>
          <a:stretch>
            <a:fillRect/>
          </a:stretch>
        </p:blipFill>
        <p:spPr bwMode="auto">
          <a:xfrm>
            <a:off x="225234" y="2420888"/>
            <a:ext cx="4562790" cy="398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3"/>
          <p:cNvSpPr txBox="1">
            <a:spLocks/>
          </p:cNvSpPr>
          <p:nvPr/>
        </p:nvSpPr>
        <p:spPr bwMode="auto">
          <a:xfrm>
            <a:off x="5146322" y="5381354"/>
            <a:ext cx="3997678" cy="102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земельного участка предусмотрено для строительства АЗС и </a:t>
            </a:r>
            <a:r>
              <a:rPr 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придорожного сервиса</a:t>
            </a:r>
            <a:endParaRPr lang="ru-RU" sz="16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9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8523230" cy="1637944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Мотыкальский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 д.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Тюхиничи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52.164605, 23.663739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5994395" y="3573016"/>
            <a:ext cx="306055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км. от автодороги М1 (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Е30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города Бреста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7181" b="3021"/>
          <a:stretch>
            <a:fillRect/>
          </a:stretch>
        </p:blipFill>
        <p:spPr bwMode="auto">
          <a:xfrm>
            <a:off x="216512" y="1996727"/>
            <a:ext cx="5503341" cy="473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75936" y="2594062"/>
            <a:ext cx="3060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Прилегает к автодороге Р-16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0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058696"/>
            <a:ext cx="8523230" cy="1637944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Мухавецкий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Мухавец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52.024102, 23.834105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292274" y="2755228"/>
            <a:ext cx="306055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0,5 км. от автодороги Р-17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6900" b="3012"/>
          <a:stretch>
            <a:fillRect/>
          </a:stretch>
        </p:blipFill>
        <p:spPr bwMode="auto">
          <a:xfrm>
            <a:off x="3352833" y="1793786"/>
            <a:ext cx="5576885" cy="44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47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6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4479177" cy="1637944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 д. Большие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Косичи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52.132457, 23.806095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га.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253428" y="2780928"/>
            <a:ext cx="375354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вблизи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М1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Е30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6943" b="2768"/>
          <a:stretch>
            <a:fillRect/>
          </a:stretch>
        </p:blipFill>
        <p:spPr bwMode="auto">
          <a:xfrm>
            <a:off x="3851921" y="1700808"/>
            <a:ext cx="5091388" cy="4608512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9" y="3495308"/>
            <a:ext cx="3387455" cy="3075272"/>
          </a:xfrm>
          <a:prstGeom prst="rect">
            <a:avLst/>
          </a:prstGeom>
          <a:effectLst>
            <a:softEdge rad="673100"/>
          </a:effectLst>
          <a:scene3d>
            <a:camera prst="orthographicFront"/>
            <a:lightRig rig="sunrise" dir="t"/>
          </a:scene3d>
          <a:sp3d extrusionH="76200" contourW="12700" prstMaterial="softEdge">
            <a:extrusionClr>
              <a:srgbClr val="FFFF00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94969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8811262" cy="1276764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Тельминский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деревня Малые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Косичи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52.125684, 23.835288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449153" y="5125045"/>
            <a:ext cx="3341628" cy="57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 bwMode="auto">
          <a:xfrm>
            <a:off x="5652120" y="2852936"/>
            <a:ext cx="3384376" cy="212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0,8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на расстоянии 0,2 км от автодороги  М1 (Е30) на расстоянии 7 км от областного центра </a:t>
            </a:r>
          </a:p>
          <a:p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6943" b="3236"/>
          <a:stretch>
            <a:fillRect/>
          </a:stretch>
        </p:blipFill>
        <p:spPr bwMode="auto">
          <a:xfrm>
            <a:off x="259311" y="2204864"/>
            <a:ext cx="5359325" cy="443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28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pPr algn="ctr"/>
            <a:r>
              <a:rPr lang="ru-RU" smtClean="0"/>
              <a:t>Земельные участки предлагаемые для инвестирования и осуществления коммерческой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234" y="1000108"/>
            <a:ext cx="8811262" cy="1276764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расположения: Брестская область, Брестский район,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Тельминский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деревня Малые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Косичи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координаты участка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52.124766, 23.836093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449153" y="5125045"/>
            <a:ext cx="3341628" cy="57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 bwMode="auto">
          <a:xfrm>
            <a:off x="5652120" y="2852936"/>
            <a:ext cx="3384376" cy="212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расположен на расстоянии 0,2 км от автодороги  М1 (Е30) на расстоянии 7 км от областного центра </a:t>
            </a:r>
          </a:p>
          <a:p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089" b="2942"/>
          <a:stretch>
            <a:fillRect/>
          </a:stretch>
        </p:blipFill>
        <p:spPr bwMode="auto">
          <a:xfrm>
            <a:off x="111541" y="2211760"/>
            <a:ext cx="5540579" cy="4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924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3050"/>
            <a:ext cx="5987008" cy="1162050"/>
          </a:xfrm>
        </p:spPr>
        <p:txBody>
          <a:bodyPr anchor="ctr" anchorCtr="1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03660"/>
            <a:ext cx="4536504" cy="25293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Брестского райисполкома</a:t>
            </a:r>
          </a:p>
          <a:p>
            <a:pPr marL="0" indent="0" algn="ctr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Шлыков Леонид Иванович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80162 21 15 70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+37529 797 97 21</a:t>
            </a: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/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brest_rik@brest-region.gov.by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031433" y="4077072"/>
            <a:ext cx="5112567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экономики </a:t>
            </a:r>
            <a:b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Брестского райисполкома</a:t>
            </a:r>
          </a:p>
          <a:p>
            <a:pPr marL="0" indent="0" algn="ctr">
              <a:buFontTx/>
              <a:buNone/>
            </a:pPr>
            <a:r>
              <a:rPr lang="ru-RU" sz="20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Гомзюк Алина Иосифовна</a:t>
            </a:r>
          </a:p>
          <a:p>
            <a:pPr marL="0" indent="0" algn="ctr">
              <a:buFontTx/>
              <a:buNone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80162 20 44 83</a:t>
            </a:r>
          </a:p>
          <a:p>
            <a:pPr marL="0" indent="0" algn="ctr">
              <a:buNone/>
            </a:pPr>
            <a:r>
              <a:rPr lang="en-US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ekonom_brestrik@brest-region.gov.by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</a:pPr>
            <a:endParaRPr lang="ru-RU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BFB9DE7-5E85-4A71-B604-899D05C0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72210"/>
            <a:ext cx="1008112" cy="107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stA="0" endPos="65000" dist="50800" dir="5400000" sy="-100000" algn="bl" rotWithShape="0"/>
          </a:effectLst>
          <a:scene3d>
            <a:camera prst="orthographicFront"/>
            <a:lightRig rig="threePt" dir="t"/>
          </a:scene3d>
          <a:sp3d extrusionH="76200" contourW="12700">
            <a:extrusionClr>
              <a:schemeClr val="accent5"/>
            </a:extrusionClr>
            <a:contourClr>
              <a:schemeClr val="accent5"/>
            </a:contourClr>
          </a:sp3d>
        </p:spPr>
      </p:pic>
    </p:spTree>
    <p:extLst>
      <p:ext uri="{BB962C8B-B14F-4D97-AF65-F5344CB8AC3E}">
        <p14:creationId xmlns:p14="http://schemas.microsoft.com/office/powerpoint/2010/main" val="307128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3051"/>
            <a:ext cx="8229600" cy="106771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Шесть причин инвестировать</a:t>
            </a:r>
            <a:br>
              <a:rPr lang="ru-RU" dirty="0" smtClean="0"/>
            </a:br>
            <a:r>
              <a:rPr lang="ru-RU" dirty="0" smtClean="0"/>
              <a:t> в Брестский район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84784"/>
            <a:ext cx="8075240" cy="5184576"/>
          </a:xfrm>
        </p:spPr>
        <p:txBody>
          <a:bodyPr/>
          <a:lstStyle/>
          <a:p>
            <a:pPr indent="447675"/>
            <a:r>
              <a:rPr lang="ru-RU" i="1" dirty="0" smtClean="0"/>
              <a:t>1. Выгодное для логистики и товародвижения географическое положение района – «на стыке трех государств </a:t>
            </a:r>
            <a:r>
              <a:rPr lang="en-US" i="1" dirty="0" smtClean="0"/>
              <a:t>PL-BY-UA</a:t>
            </a:r>
            <a:r>
              <a:rPr lang="ru-RU" i="1" dirty="0" smtClean="0"/>
              <a:t>»;</a:t>
            </a:r>
          </a:p>
          <a:p>
            <a:pPr indent="447675"/>
            <a:r>
              <a:rPr lang="ru-RU" i="1" dirty="0" smtClean="0"/>
              <a:t>2. Развитая транспортная инфраструктура:</a:t>
            </a:r>
          </a:p>
          <a:p>
            <a:pPr indent="447675"/>
            <a:r>
              <a:rPr lang="ru-RU" i="1" dirty="0" smtClean="0"/>
              <a:t>-наличие международной автомобильной дороги М1/Е30,</a:t>
            </a:r>
          </a:p>
          <a:p>
            <a:pPr indent="447675"/>
            <a:r>
              <a:rPr lang="ru-RU" i="1" dirty="0" smtClean="0"/>
              <a:t>-четырех автомобильных дорог республиканского значения Р-16, Р-17, Р-83, Р-94,</a:t>
            </a:r>
          </a:p>
          <a:p>
            <a:pPr indent="447675"/>
            <a:r>
              <a:rPr lang="ru-RU" i="1" dirty="0" smtClean="0"/>
              <a:t>-крупного железнодорожного узла, речного порта и аэропорта,</a:t>
            </a:r>
          </a:p>
          <a:p>
            <a:pPr indent="447675"/>
            <a:r>
              <a:rPr lang="ru-RU" i="1" dirty="0" smtClean="0"/>
              <a:t>-наличие трех международных пунктов пропуска (Польша, Украина), в том числе для грузового автомобильного транспорта;</a:t>
            </a:r>
          </a:p>
          <a:p>
            <a:pPr indent="447675"/>
            <a:r>
              <a:rPr lang="ru-RU" i="1" dirty="0" smtClean="0"/>
              <a:t>3. </a:t>
            </a:r>
            <a:r>
              <a:rPr lang="ru-RU" i="1" dirty="0"/>
              <a:t>На территории района расположена СЭЗ «Брест», что делает район привлекательным  в части создания и развития производств основанных на новых и передовых технологиях;</a:t>
            </a:r>
          </a:p>
          <a:p>
            <a:pPr indent="447675"/>
            <a:r>
              <a:rPr lang="ru-RU" i="1" dirty="0"/>
              <a:t>4</a:t>
            </a:r>
            <a:r>
              <a:rPr lang="ru-RU" i="1" dirty="0" smtClean="0"/>
              <a:t>. Непосредственная близость района к областному центру – г. Бресту. Такое расположение облегчает поиск трудовых ресурсов, в том числе узкой специализации, областной центр является потребителем разнообразного рода товаров, работ, услуг;</a:t>
            </a:r>
          </a:p>
          <a:p>
            <a:pPr indent="447675"/>
            <a:r>
              <a:rPr lang="ru-RU" i="1" dirty="0" smtClean="0"/>
              <a:t>5. На территории района распространяются налоговые и таможенные льготы предусмотренные Декретом Президента Республики Беларусь №6 от 07.05.2012;</a:t>
            </a:r>
          </a:p>
          <a:p>
            <a:pPr indent="447675"/>
            <a:r>
              <a:rPr lang="ru-RU" i="1" dirty="0" smtClean="0"/>
              <a:t>6. Благоприятные агроклиматические  условия и низкая антропогенная нагрузка</a:t>
            </a:r>
            <a:r>
              <a:rPr lang="ru-RU" i="1" dirty="0" smtClean="0"/>
              <a:t>.</a:t>
            </a:r>
          </a:p>
          <a:p>
            <a:pPr indent="447675"/>
            <a:endParaRPr lang="ru-RU" i="1" dirty="0"/>
          </a:p>
          <a:p>
            <a:pPr indent="447675"/>
            <a:r>
              <a:rPr lang="ru-RU" i="1" dirty="0" smtClean="0">
                <a:cs typeface="Times New Roman" panose="02020603050405020304" pitchFamily="18" charset="0"/>
              </a:rPr>
              <a:t>Информация о </a:t>
            </a:r>
            <a:r>
              <a:rPr lang="ru-RU" i="1" dirty="0">
                <a:cs typeface="Times New Roman" panose="02020603050405020304" pitchFamily="18" charset="0"/>
              </a:rPr>
              <a:t>н</a:t>
            </a:r>
            <a:r>
              <a:rPr lang="ru-RU" i="1" dirty="0" smtClean="0">
                <a:cs typeface="Times New Roman" panose="02020603050405020304" pitchFamily="18" charset="0"/>
              </a:rPr>
              <a:t>ормативно-правовых актах, регулирующих </a:t>
            </a:r>
            <a:r>
              <a:rPr lang="ru-RU" i="1" dirty="0">
                <a:cs typeface="Times New Roman" panose="02020603050405020304" pitchFamily="18" charset="0"/>
              </a:rPr>
              <a:t>вопросы осуществления инвестиций на территории Республики </a:t>
            </a:r>
            <a:r>
              <a:rPr lang="ru-RU" i="1" dirty="0" smtClean="0">
                <a:cs typeface="Times New Roman" panose="02020603050405020304" pitchFamily="18" charset="0"/>
              </a:rPr>
              <a:t>Беларусь </a:t>
            </a:r>
            <a:r>
              <a:rPr lang="ru-RU" i="1" dirty="0" smtClean="0">
                <a:cs typeface="Times New Roman" panose="02020603050405020304" pitchFamily="18" charset="0"/>
              </a:rPr>
              <a:t> </a:t>
            </a:r>
            <a:r>
              <a:rPr lang="en-US" i="1" dirty="0">
                <a:cs typeface="Times New Roman" panose="02020603050405020304" pitchFamily="18" charset="0"/>
              </a:rPr>
              <a:t>https://economy.gov.by/</a:t>
            </a:r>
            <a:endParaRPr lang="ru-RU" i="1" dirty="0" smtClean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19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3051"/>
            <a:ext cx="8229600" cy="5964261"/>
          </a:xfrm>
        </p:spPr>
        <p:txBody>
          <a:bodyPr anchor="ctr" anchorCtr="1"/>
          <a:lstStyle/>
          <a:p>
            <a:pPr marL="0" indent="0" algn="ctr">
              <a:buNone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предложения Брестского района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9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2851"/>
            <a:ext cx="8928992" cy="837877"/>
          </a:xfrm>
        </p:spPr>
        <p:txBody>
          <a:bodyPr/>
          <a:lstStyle/>
          <a:p>
            <a:r>
              <a:rPr lang="ru-RU" dirty="0" smtClean="0"/>
              <a:t>Инвестиционное предложение: Строительство транспортно-логистического  центра в районе д. </a:t>
            </a:r>
            <a:r>
              <a:rPr lang="ru-RU" dirty="0" err="1" smtClean="0"/>
              <a:t>Лыщицы</a:t>
            </a:r>
            <a:r>
              <a:rPr lang="ru-RU" dirty="0" smtClean="0"/>
              <a:t>, Брестского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142984"/>
            <a:ext cx="4171512" cy="2286016"/>
          </a:xfrm>
        </p:spPr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Ориентировочная площадь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12,0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га.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(непосредственная близость от железнодорожных путей широкой и узкой колеи).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Удаленность от областного центра г. Бреста в районе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25 км. Расположение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основных магистралей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М1/Е30)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районе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км.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3"/>
          <p:cNvSpPr txBox="1">
            <a:spLocks/>
          </p:cNvSpPr>
          <p:nvPr/>
        </p:nvSpPr>
        <p:spPr bwMode="auto">
          <a:xfrm>
            <a:off x="323528" y="5084582"/>
            <a:ext cx="5400600" cy="156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рассчитан на создание логистического комплекса, отвечающего современным требованиям, с развитой инфраструктурой по приему, обработке, хранению и отправке грузов, их таможенному оформлению, а также номинальному обслуживанию лиц, сопровождающих грузы.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94" y="1412776"/>
            <a:ext cx="4758206" cy="36718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r>
              <a:rPr lang="ru-RU" dirty="0" smtClean="0"/>
              <a:t>Инвестиционное предложение: Строительство объекта придорожного сервиса на территории Брестского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1" y="1142984"/>
            <a:ext cx="4479177" cy="2286016"/>
          </a:xfrm>
        </p:spPr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Ориентировочная площадь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1,4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га.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(возможность подключение к электроснабжению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водоснабжению, есть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подъездная дорога).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Прилегает к автомагистрали М1.Удаленность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 областного центра г. Бреста в районе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км. В зоне досягаемости аэропорт «Брест»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16,6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км.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Пункт пропуска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Козловичи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- 13 км.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3"/>
          <p:cNvSpPr txBox="1">
            <a:spLocks/>
          </p:cNvSpPr>
          <p:nvPr/>
        </p:nvSpPr>
        <p:spPr bwMode="auto">
          <a:xfrm>
            <a:off x="4499992" y="5129808"/>
            <a:ext cx="43204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рассчитан на создание современного пункта придорожного сервиса (кафе, мотель, мини-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вулканизация, автостоянка грузовых и легковых машин) на участке при автотрассе Е30/М1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9" y="3570709"/>
            <a:ext cx="4063727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279" y="1139332"/>
            <a:ext cx="4433217" cy="33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0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3051"/>
            <a:ext cx="8229600" cy="5964261"/>
          </a:xfrm>
        </p:spPr>
        <p:txBody>
          <a:bodyPr anchor="ctr" anchorCtr="1"/>
          <a:lstStyle/>
          <a:p>
            <a:pPr marL="0" indent="0" algn="ctr">
              <a:buNone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предлагаемые для продажи и инвестирования 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6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549844"/>
          </a:xfrm>
        </p:spPr>
        <p:txBody>
          <a:bodyPr/>
          <a:lstStyle/>
          <a:p>
            <a:r>
              <a:rPr lang="ru-RU" dirty="0"/>
              <a:t>Комплекс объектов недвижимости ОАО «ТК «Берестье»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955" y="692696"/>
            <a:ext cx="4536504" cy="5686291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объектов недвижимости ОАО «ТК «Берестье», расположенных по адресу: Брестская область, Брестский район,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Тельминский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с/с, район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Ямно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(общая площадь капитальных строений 5406,4 м²), на земельном участке с кадастровым номером 121200000001004815 площадью 3,7719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lang="ru-RU" dirty="0" smtClean="0"/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состоит из 8 строений: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Капитальное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площадью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1619,3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«Коровник»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Капитальное строение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1611,8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«Коровник»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Капитальное строение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242,8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«Молочный блок»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Капитальное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744,1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«Коровник»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Капитальное строение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754,0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«Телятник»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Капитальное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302,9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«Кормоцех»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Капитальное строение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58,3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Навозоприемник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3"/>
          <p:cNvSpPr txBox="1">
            <a:spLocks/>
          </p:cNvSpPr>
          <p:nvPr/>
        </p:nvSpPr>
        <p:spPr bwMode="auto">
          <a:xfrm>
            <a:off x="4572000" y="4869160"/>
            <a:ext cx="4278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Капитальное строение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73,2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наименование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«Бригадный домик»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сооружения: ограждение металлическое,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(благоустройство фермы)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силосные траншеи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штуки.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Рисунок 49" descr="Описание: C:\Users\Magvega\Desktop\Продажа комплекса объектов недвижимости ОАО ТК Бересть\Фото комплекса объектов недвижимости ОАО ТК Бересть\ma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13" y="1024652"/>
            <a:ext cx="427789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8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857256"/>
          </a:xfrm>
        </p:spPr>
        <p:txBody>
          <a:bodyPr/>
          <a:lstStyle/>
          <a:p>
            <a:r>
              <a:rPr lang="ru-RU"/>
              <a:t>Комплекс объектов недвижимости ОАО «ТК «Берестье»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1681" y="4110646"/>
            <a:ext cx="4084815" cy="1557932"/>
          </a:xfrm>
        </p:spPr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Удаленность от областного центра г. Бреста в районе 2,6 км. В зоне досягаемости автомагистраль М1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Е30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- 4 км,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аэропорт «Брест» - 8,7 км.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3"/>
          <p:cNvSpPr txBox="1">
            <a:spLocks/>
          </p:cNvSpPr>
          <p:nvPr/>
        </p:nvSpPr>
        <p:spPr bwMode="auto">
          <a:xfrm>
            <a:off x="483079" y="1583518"/>
            <a:ext cx="3429024" cy="20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/>
              <a:t>Имеются коммуникации: </a:t>
            </a:r>
            <a:endParaRPr lang="ru-RU" sz="1600" dirty="0"/>
          </a:p>
          <a:p>
            <a:r>
              <a:rPr lang="ru-RU" sz="1600" dirty="0" smtClean="0"/>
              <a:t> - теплоснабжение</a:t>
            </a:r>
            <a:endParaRPr lang="ru-RU" sz="1600" dirty="0"/>
          </a:p>
          <a:p>
            <a:r>
              <a:rPr lang="ru-RU" sz="1600" dirty="0"/>
              <a:t> </a:t>
            </a:r>
            <a:r>
              <a:rPr lang="ru-RU" sz="1600" dirty="0" smtClean="0"/>
              <a:t>-  водопровод</a:t>
            </a:r>
            <a:endParaRPr lang="ru-RU" sz="1600" dirty="0"/>
          </a:p>
          <a:p>
            <a:r>
              <a:rPr lang="ru-RU" sz="1600" dirty="0"/>
              <a:t> </a:t>
            </a:r>
            <a:r>
              <a:rPr lang="ru-RU" sz="1600" dirty="0" smtClean="0"/>
              <a:t>-  канализация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42984"/>
            <a:ext cx="2088232" cy="1944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039"/>
            <a:ext cx="2542839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40" y="2907190"/>
            <a:ext cx="2304256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10646"/>
            <a:ext cx="233395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7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73051"/>
            <a:ext cx="8507288" cy="5964261"/>
          </a:xfrm>
        </p:spPr>
        <p:txBody>
          <a:bodyPr anchor="ctr" anchorCtr="1"/>
          <a:lstStyle/>
          <a:p>
            <a:pPr marL="0" indent="0" algn="ctr">
              <a:buNone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предлагаемые для инвестирования и осуществления коммерческой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464700757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00">
                <a:gamma/>
                <a:shade val="46275"/>
                <a:invGamma/>
              </a:srgbClr>
            </a:gs>
            <a:gs pos="5000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lin ang="5400000" scaled="1"/>
        </a:gradFill>
        <a:ln w="57150" cap="flat" cmpd="sng" algn="ctr">
          <a:solidFill>
            <a:schemeClr val="tx1"/>
          </a:solidFill>
          <a:prstDash val="lgDashDot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00">
                <a:gamma/>
                <a:shade val="46275"/>
                <a:invGamma/>
              </a:srgbClr>
            </a:gs>
            <a:gs pos="5000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lin ang="5400000" scaled="1"/>
        </a:gradFill>
        <a:ln w="57150" cap="flat" cmpd="sng" algn="ctr">
          <a:solidFill>
            <a:schemeClr val="tx1"/>
          </a:solidFill>
          <a:prstDash val="lgDashDot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2408</TotalTime>
  <Words>1054</Words>
  <Application>Microsoft Office PowerPoint</Application>
  <PresentationFormat>Экран (4:3)</PresentationFormat>
  <Paragraphs>146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Palatino Linotype</vt:lpstr>
      <vt:lpstr>Times New Roman</vt:lpstr>
      <vt:lpstr>Оформление по умолчанию</vt:lpstr>
      <vt:lpstr>Брестский район сегодня</vt:lpstr>
      <vt:lpstr>Презентация PowerPoint</vt:lpstr>
      <vt:lpstr>Презентация PowerPoint</vt:lpstr>
      <vt:lpstr>Инвестиционное предложение: Строительство транспортно-логистического  центра в районе д. Лыщицы, Брестского района</vt:lpstr>
      <vt:lpstr>Инвестиционное предложение: Строительство объекта придорожного сервиса на территории Брестского района</vt:lpstr>
      <vt:lpstr>Презентация PowerPoint</vt:lpstr>
      <vt:lpstr>Комплекс объектов недвижимости ОАО «ТК «Берестье»</vt:lpstr>
      <vt:lpstr>Комплекс объектов недвижимости ОАО «ТК «Берестье»</vt:lpstr>
      <vt:lpstr>Презентация PowerPoint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Земельные участки предлагаемые для инвестирования и осуществления коммерческой деятельности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В. Саюк</dc:creator>
  <cp:lastModifiedBy>Admin</cp:lastModifiedBy>
  <cp:revision>99</cp:revision>
  <cp:lastPrinted>2019-02-07T06:35:00Z</cp:lastPrinted>
  <dcterms:created xsi:type="dcterms:W3CDTF">2018-01-24T08:52:04Z</dcterms:created>
  <dcterms:modified xsi:type="dcterms:W3CDTF">2021-11-08T12:13:43Z</dcterms:modified>
</cp:coreProperties>
</file>